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63" name="Image 62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  <p:pic>
        <p:nvPicPr>
          <p:cNvPr id="64" name="Image 63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2593080" y="624240"/>
            <a:ext cx="8911440" cy="593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subTitle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128" name="Image 127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  <p:pic>
        <p:nvPicPr>
          <p:cNvPr id="129" name="Image 128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ubTitle"/>
          </p:nvPr>
        </p:nvSpPr>
        <p:spPr>
          <a:xfrm>
            <a:off x="2593080" y="624240"/>
            <a:ext cx="8911440" cy="593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stomShape 1"/>
          <p:cNvSpPr/>
          <p:nvPr/>
        </p:nvSpPr>
        <p:spPr>
          <a:xfrm>
            <a:off x="0" y="2575080"/>
            <a:ext cx="100440" cy="6256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2"/>
          <p:cNvSpPr/>
          <p:nvPr/>
        </p:nvSpPr>
        <p:spPr>
          <a:xfrm>
            <a:off x="128520" y="3156480"/>
            <a:ext cx="646200" cy="23220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807120" y="5447160"/>
            <a:ext cx="609120" cy="14198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59760" y="6503760"/>
            <a:ext cx="171000" cy="3632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0800" y="3201120"/>
            <a:ext cx="821520" cy="33282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22320" y="228600"/>
            <a:ext cx="105840" cy="29275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78120" y="2944080"/>
            <a:ext cx="77760" cy="4935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769680" y="5478840"/>
            <a:ext cx="189720" cy="10245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775440" y="1398960"/>
            <a:ext cx="2075760" cy="40478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922680" y="6530040"/>
            <a:ext cx="161640" cy="3369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769680" y="5359320"/>
            <a:ext cx="37080" cy="2214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849960" y="6244560"/>
            <a:ext cx="238320" cy="6220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27360" y="-720"/>
            <a:ext cx="493920" cy="44006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550440" y="4316400"/>
            <a:ext cx="423000" cy="15804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1006200" y="5862600"/>
            <a:ext cx="430560" cy="9903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521640" y="4364280"/>
            <a:ext cx="551520" cy="22356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468000" y="1289160"/>
            <a:ext cx="173880" cy="30268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1111680" y="6571440"/>
            <a:ext cx="133920" cy="2811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502560" y="4107600"/>
            <a:ext cx="82080" cy="5112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973800" y="3145680"/>
            <a:ext cx="1409760" cy="27165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1073520" y="6600240"/>
            <a:ext cx="120240" cy="2527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973800" y="5897160"/>
            <a:ext cx="137520" cy="6739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973800" y="5772600"/>
            <a:ext cx="37800" cy="2275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1006200" y="6322680"/>
            <a:ext cx="210240" cy="5302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rgbClr val="766F54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PlaceHolder 26"/>
          <p:cNvSpPr>
            <a:spLocks noGrp="1"/>
          </p:cNvSpPr>
          <p:nvPr>
            <p:ph type="title"/>
          </p:nvPr>
        </p:nvSpPr>
        <p:spPr>
          <a:xfrm>
            <a:off x="2589120" y="2514600"/>
            <a:ext cx="8915040" cy="226260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fr-FR" sz="5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Modifiez le style du titre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F71A6CE-FD28-4C5E-9E47-F5D4AAE8AE35}" type="datetime">
              <a:rPr lang="fr-FR" sz="9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23/06/2019</a:t>
            </a:fld>
            <a:endParaRPr lang="fr-FR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" name="PlaceHolder 28"/>
          <p:cNvSpPr>
            <a:spLocks noGrp="1"/>
          </p:cNvSpPr>
          <p:nvPr>
            <p:ph type="ftr"/>
          </p:nvPr>
        </p:nvSpPr>
        <p:spPr>
          <a:xfrm>
            <a:off x="2589120" y="6135840"/>
            <a:ext cx="761976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8" name="CustomShape 29"/>
          <p:cNvSpPr/>
          <p:nvPr/>
        </p:nvSpPr>
        <p:spPr>
          <a:xfrm>
            <a:off x="0" y="4323960"/>
            <a:ext cx="1744200" cy="778320"/>
          </a:xfrm>
          <a:custGeom>
            <a:avLst/>
            <a:gdLst/>
            <a:ahLst/>
            <a:cxnLst/>
            <a:rect l="l" t="t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rgbClr val="A5301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PlaceHolder 30"/>
          <p:cNvSpPr>
            <a:spLocks noGrp="1"/>
          </p:cNvSpPr>
          <p:nvPr>
            <p:ph type="sldNum"/>
          </p:nvPr>
        </p:nvSpPr>
        <p:spPr>
          <a:xfrm>
            <a:off x="531720" y="4529520"/>
            <a:ext cx="7794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40DB412-C6D5-4725-867D-FF0CE2BAAD09}" type="slidenum">
              <a:rPr lang="fr-FR" sz="2000" b="0" strike="noStrike" spc="-1">
                <a:solidFill>
                  <a:srgbClr val="FE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‹N°›</a:t>
            </a:fld>
            <a:endParaRPr lang="fr-F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" name="PlaceHolder 3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Cliquez pour éditer le format du plan de texte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Second niveau de plan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Troisième niveau de plan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Quatrième niveau de plan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Cinquième niveau de plan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Sixième niveau de plan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0" y="2575080"/>
            <a:ext cx="100440" cy="625680"/>
          </a:xfrm>
          <a:custGeom>
            <a:avLst/>
            <a:gdLst/>
            <a:ahLst/>
            <a:cxnLst/>
            <a:rect l="l" t="t" r="r" b="b"/>
            <a:pathLst>
              <a:path w="22" h="136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2"/>
          <p:cNvSpPr/>
          <p:nvPr/>
        </p:nvSpPr>
        <p:spPr>
          <a:xfrm>
            <a:off x="128520" y="3156480"/>
            <a:ext cx="646200" cy="2322000"/>
          </a:xfrm>
          <a:custGeom>
            <a:avLst/>
            <a:gdLst/>
            <a:ahLst/>
            <a:cxnLst/>
            <a:rect l="l" t="t" r="r" b="b"/>
            <a:pathLst>
              <a:path w="140" h="504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3"/>
          <p:cNvSpPr/>
          <p:nvPr/>
        </p:nvSpPr>
        <p:spPr>
          <a:xfrm>
            <a:off x="807120" y="5447160"/>
            <a:ext cx="609120" cy="1419840"/>
          </a:xfrm>
          <a:custGeom>
            <a:avLst/>
            <a:gdLst/>
            <a:ahLst/>
            <a:cxnLst/>
            <a:rect l="l" t="t" r="r" b="b"/>
            <a:pathLst>
              <a:path w="132" h="308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4"/>
          <p:cNvSpPr/>
          <p:nvPr/>
        </p:nvSpPr>
        <p:spPr>
          <a:xfrm>
            <a:off x="959760" y="6503760"/>
            <a:ext cx="171000" cy="363240"/>
          </a:xfrm>
          <a:custGeom>
            <a:avLst/>
            <a:gdLst/>
            <a:ahLst/>
            <a:cxnLst/>
            <a:rect l="l" t="t" r="r" b="b"/>
            <a:pathLst>
              <a:path w="37" h="79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5"/>
          <p:cNvSpPr/>
          <p:nvPr/>
        </p:nvSpPr>
        <p:spPr>
          <a:xfrm>
            <a:off x="100800" y="3201120"/>
            <a:ext cx="821520" cy="3328200"/>
          </a:xfrm>
          <a:custGeom>
            <a:avLst/>
            <a:gdLst/>
            <a:ahLst/>
            <a:cxnLst/>
            <a:rect l="l" t="t" r="r" b="b"/>
            <a:pathLst>
              <a:path w="178" h="722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6"/>
          <p:cNvSpPr/>
          <p:nvPr/>
        </p:nvSpPr>
        <p:spPr>
          <a:xfrm>
            <a:off x="22320" y="228600"/>
            <a:ext cx="105840" cy="2927520"/>
          </a:xfrm>
          <a:custGeom>
            <a:avLst/>
            <a:gdLst/>
            <a:ahLst/>
            <a:cxnLst/>
            <a:rect l="l" t="t" r="r" b="b"/>
            <a:pathLst>
              <a:path w="23" h="635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7"/>
          <p:cNvSpPr/>
          <p:nvPr/>
        </p:nvSpPr>
        <p:spPr>
          <a:xfrm>
            <a:off x="78120" y="2944080"/>
            <a:ext cx="77760" cy="49356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8"/>
          <p:cNvSpPr/>
          <p:nvPr/>
        </p:nvSpPr>
        <p:spPr>
          <a:xfrm>
            <a:off x="769680" y="5478840"/>
            <a:ext cx="189720" cy="1024560"/>
          </a:xfrm>
          <a:custGeom>
            <a:avLst/>
            <a:gdLst/>
            <a:ahLst/>
            <a:cxnLst/>
            <a:rect l="l" t="t" r="r" b="b"/>
            <a:pathLst>
              <a:path w="41" h="222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9"/>
          <p:cNvSpPr/>
          <p:nvPr/>
        </p:nvSpPr>
        <p:spPr>
          <a:xfrm>
            <a:off x="775440" y="1398960"/>
            <a:ext cx="2075760" cy="4047840"/>
          </a:xfrm>
          <a:custGeom>
            <a:avLst/>
            <a:gdLst/>
            <a:ahLst/>
            <a:cxnLst/>
            <a:rect l="l" t="t" r="r" b="b"/>
            <a:pathLst>
              <a:path w="450" h="878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10"/>
          <p:cNvSpPr/>
          <p:nvPr/>
        </p:nvSpPr>
        <p:spPr>
          <a:xfrm>
            <a:off x="922680" y="6530040"/>
            <a:ext cx="161640" cy="336960"/>
          </a:xfrm>
          <a:custGeom>
            <a:avLst/>
            <a:gdLst/>
            <a:ahLst/>
            <a:cxnLst/>
            <a:rect l="l" t="t" r="r" b="b"/>
            <a:pathLst>
              <a:path w="35" h="73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ustomShape 11"/>
          <p:cNvSpPr/>
          <p:nvPr/>
        </p:nvSpPr>
        <p:spPr>
          <a:xfrm>
            <a:off x="769680" y="5359320"/>
            <a:ext cx="37080" cy="22140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12"/>
          <p:cNvSpPr/>
          <p:nvPr/>
        </p:nvSpPr>
        <p:spPr>
          <a:xfrm>
            <a:off x="849960" y="6244560"/>
            <a:ext cx="238320" cy="622080"/>
          </a:xfrm>
          <a:custGeom>
            <a:avLst/>
            <a:gdLst/>
            <a:ahLst/>
            <a:cxnLst/>
            <a:rect l="l" t="t" r="r" b="b"/>
            <a:pathLst>
              <a:path w="52" h="135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  <a:close/>
              </a:path>
            </a:pathLst>
          </a:custGeom>
          <a:solidFill>
            <a:srgbClr val="766F54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13"/>
          <p:cNvSpPr/>
          <p:nvPr/>
        </p:nvSpPr>
        <p:spPr>
          <a:xfrm>
            <a:off x="27360" y="-720"/>
            <a:ext cx="493920" cy="4400640"/>
          </a:xfrm>
          <a:custGeom>
            <a:avLst/>
            <a:gdLst/>
            <a:ahLst/>
            <a:cxnLst/>
            <a:rect l="l" t="t" r="r" b="b"/>
            <a:pathLst>
              <a:path w="103" h="920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14"/>
          <p:cNvSpPr/>
          <p:nvPr/>
        </p:nvSpPr>
        <p:spPr>
          <a:xfrm>
            <a:off x="550440" y="4316400"/>
            <a:ext cx="423000" cy="1580400"/>
          </a:xfrm>
          <a:custGeom>
            <a:avLst/>
            <a:gdLst/>
            <a:ahLst/>
            <a:cxnLst/>
            <a:rect l="l" t="t" r="r" b="b"/>
            <a:pathLst>
              <a:path w="88" h="330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15"/>
          <p:cNvSpPr/>
          <p:nvPr/>
        </p:nvSpPr>
        <p:spPr>
          <a:xfrm>
            <a:off x="1006200" y="5862600"/>
            <a:ext cx="430560" cy="990360"/>
          </a:xfrm>
          <a:custGeom>
            <a:avLst/>
            <a:gdLst/>
            <a:ahLst/>
            <a:cxnLst/>
            <a:rect l="l" t="t" r="r" b="b"/>
            <a:pathLst>
              <a:path w="90" h="207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16"/>
          <p:cNvSpPr/>
          <p:nvPr/>
        </p:nvSpPr>
        <p:spPr>
          <a:xfrm>
            <a:off x="521640" y="4364280"/>
            <a:ext cx="551520" cy="2235600"/>
          </a:xfrm>
          <a:custGeom>
            <a:avLst/>
            <a:gdLst/>
            <a:ahLst/>
            <a:cxnLst/>
            <a:rect l="l" t="t" r="r" b="b"/>
            <a:pathLst>
              <a:path w="115" h="467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17"/>
          <p:cNvSpPr/>
          <p:nvPr/>
        </p:nvSpPr>
        <p:spPr>
          <a:xfrm>
            <a:off x="468000" y="1289160"/>
            <a:ext cx="173880" cy="3026880"/>
          </a:xfrm>
          <a:custGeom>
            <a:avLst/>
            <a:gdLst/>
            <a:ahLst/>
            <a:cxnLst/>
            <a:rect l="l" t="t" r="r" b="b"/>
            <a:pathLst>
              <a:path w="36" h="633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18"/>
          <p:cNvSpPr/>
          <p:nvPr/>
        </p:nvSpPr>
        <p:spPr>
          <a:xfrm>
            <a:off x="1111680" y="6571440"/>
            <a:ext cx="133920" cy="281160"/>
          </a:xfrm>
          <a:custGeom>
            <a:avLst/>
            <a:gdLst/>
            <a:ahLst/>
            <a:cxnLst/>
            <a:rect l="l" t="t" r="r" b="b"/>
            <a:pathLst>
              <a:path w="28" h="59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19"/>
          <p:cNvSpPr/>
          <p:nvPr/>
        </p:nvSpPr>
        <p:spPr>
          <a:xfrm>
            <a:off x="502560" y="4107600"/>
            <a:ext cx="82080" cy="511200"/>
          </a:xfrm>
          <a:custGeom>
            <a:avLst/>
            <a:gdLst/>
            <a:ahLst/>
            <a:cxnLst/>
            <a:rect l="l" t="t" r="r" b="b"/>
            <a:pathLst>
              <a:path w="17" h="107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20"/>
          <p:cNvSpPr/>
          <p:nvPr/>
        </p:nvSpPr>
        <p:spPr>
          <a:xfrm>
            <a:off x="973800" y="3145680"/>
            <a:ext cx="1409760" cy="2716560"/>
          </a:xfrm>
          <a:custGeom>
            <a:avLst/>
            <a:gdLst/>
            <a:ahLst/>
            <a:cxnLst/>
            <a:rect l="l" t="t" r="r" b="b"/>
            <a:pathLst>
              <a:path w="294" h="568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21"/>
          <p:cNvSpPr/>
          <p:nvPr/>
        </p:nvSpPr>
        <p:spPr>
          <a:xfrm>
            <a:off x="1073520" y="6600240"/>
            <a:ext cx="120240" cy="252720"/>
          </a:xfrm>
          <a:custGeom>
            <a:avLst/>
            <a:gdLst/>
            <a:ahLst/>
            <a:cxnLst/>
            <a:rect l="l" t="t" r="r" b="b"/>
            <a:pathLst>
              <a:path w="25" h="53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2"/>
          <p:cNvSpPr/>
          <p:nvPr/>
        </p:nvSpPr>
        <p:spPr>
          <a:xfrm>
            <a:off x="973800" y="5897160"/>
            <a:ext cx="137520" cy="673920"/>
          </a:xfrm>
          <a:custGeom>
            <a:avLst/>
            <a:gdLst/>
            <a:ahLst/>
            <a:cxnLst/>
            <a:rect l="l" t="t" r="r" b="b"/>
            <a:pathLst>
              <a:path w="29" h="141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23"/>
          <p:cNvSpPr/>
          <p:nvPr/>
        </p:nvSpPr>
        <p:spPr>
          <a:xfrm>
            <a:off x="973800" y="5772600"/>
            <a:ext cx="37800" cy="227520"/>
          </a:xfrm>
          <a:custGeom>
            <a:avLst/>
            <a:gdLst/>
            <a:ahLst/>
            <a:cxnLst/>
            <a:rect l="l" t="t" r="r" b="b"/>
            <a:pathLst>
              <a:path w="8" h="48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24"/>
          <p:cNvSpPr/>
          <p:nvPr/>
        </p:nvSpPr>
        <p:spPr>
          <a:xfrm>
            <a:off x="1006200" y="6322680"/>
            <a:ext cx="210240" cy="530280"/>
          </a:xfrm>
          <a:custGeom>
            <a:avLst/>
            <a:gdLst/>
            <a:ahLst/>
            <a:cxnLst/>
            <a:rect l="l" t="t" r="r" b="b"/>
            <a:pathLst>
              <a:path w="44" h="111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  <a:close/>
              </a:path>
            </a:pathLst>
          </a:custGeom>
          <a:solidFill>
            <a:srgbClr val="766F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25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rgbClr val="766F54"/>
          </a:solidFill>
          <a:ln w="9360">
            <a:noFill/>
          </a:ln>
          <a:effectLst>
            <a:outerShdw dist="25560" dir="5400000">
              <a:srgbClr val="000000">
                <a:alpha val="2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PlaceHolder 26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36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Modifiez le style du titre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1" name="PlaceHolder 27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/>
          <a:lstStyle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Modifier les styles du texte du masque</a:t>
            </a:r>
          </a:p>
          <a:p>
            <a:pPr marL="864000" lvl="1" indent="-324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Deuxième niveau</a:t>
            </a:r>
            <a:endParaRPr lang="fr-FR" sz="14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marL="1296000" lvl="2" indent="-288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Troisième niveau</a:t>
            </a:r>
            <a:endParaRPr lang="fr-FR" sz="12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marL="1728000" lvl="3" indent="-216000">
              <a:lnSpc>
                <a:spcPct val="10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Quatrième niveau</a:t>
            </a:r>
          </a:p>
          <a:p>
            <a:pPr marL="216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2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Cinquième niveau</a:t>
            </a:r>
            <a:endParaRPr lang="fr-FR" sz="20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92" name="PlaceHolder 28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43B1AB7-ADE3-4408-A0A4-B09E4352E6CB}" type="datetime">
              <a:rPr lang="fr-FR" sz="9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23/06/2019</a:t>
            </a:fld>
            <a:endParaRPr lang="fr-FR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3" name="PlaceHolder 29"/>
          <p:cNvSpPr>
            <a:spLocks noGrp="1"/>
          </p:cNvSpPr>
          <p:nvPr>
            <p:ph type="ftr"/>
          </p:nvPr>
        </p:nvSpPr>
        <p:spPr>
          <a:xfrm>
            <a:off x="2589120" y="6135840"/>
            <a:ext cx="761976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4" name="CustomShape 30"/>
          <p:cNvSpPr/>
          <p:nvPr/>
        </p:nvSpPr>
        <p:spPr>
          <a:xfrm flipV="1">
            <a:off x="-4320" y="714240"/>
            <a:ext cx="1588320" cy="50688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rgbClr val="A5301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PlaceHolder 31"/>
          <p:cNvSpPr>
            <a:spLocks noGrp="1"/>
          </p:cNvSpPr>
          <p:nvPr>
            <p:ph type="sldNum"/>
          </p:nvPr>
        </p:nvSpPr>
        <p:spPr>
          <a:xfrm>
            <a:off x="531720" y="787680"/>
            <a:ext cx="77940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A484985-8E7B-41CC-ACFB-A06B6163DB8F}" type="slidenum">
              <a:rPr lang="fr-FR" sz="2000" b="0" strike="noStrike" spc="-1">
                <a:solidFill>
                  <a:srgbClr val="FE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‹N°›</a:t>
            </a:fld>
            <a:endParaRPr lang="fr-F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741680" y="182736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fr-FR" sz="5400" b="0" u="sng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Résolution d’un problème à caractère scientifique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2478240" y="421488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4000" b="0" i="1" u="sng" strike="noStrike" spc="-1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Dilatation thermique de l’eau</a:t>
            </a:r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Image 3"/>
          <p:cNvPicPr/>
          <p:nvPr/>
        </p:nvPicPr>
        <p:blipFill>
          <a:blip r:embed="rId2"/>
          <a:stretch/>
        </p:blipFill>
        <p:spPr>
          <a:xfrm>
            <a:off x="571680" y="233280"/>
            <a:ext cx="2340000" cy="1593720"/>
          </a:xfrm>
          <a:prstGeom prst="rect">
            <a:avLst/>
          </a:prstGeom>
          <a:ln>
            <a:noFill/>
          </a:ln>
        </p:spPr>
      </p:pic>
      <p:pic>
        <p:nvPicPr>
          <p:cNvPr id="133" name="Image 4"/>
          <p:cNvPicPr/>
          <p:nvPr/>
        </p:nvPicPr>
        <p:blipFill>
          <a:blip r:embed="rId3"/>
          <a:stretch/>
        </p:blipFill>
        <p:spPr>
          <a:xfrm>
            <a:off x="9408960" y="233280"/>
            <a:ext cx="2212560" cy="2243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1665720" y="484560"/>
            <a:ext cx="8911440" cy="1280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5300" b="0" u="sng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Thème : Eau / Matériaux</a:t>
            </a:r>
            <a:r>
              <a:rPr lang="fr-FR" sz="53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
</a:t>
            </a:r>
            <a:r>
              <a:rPr lang="fr-FR" sz="36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         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3251520" y="2053800"/>
            <a:ext cx="5740200" cy="2171520"/>
          </a:xfrm>
          <a:prstGeom prst="roundRect">
            <a:avLst>
              <a:gd name="adj" fmla="val 16667"/>
            </a:avLst>
          </a:prstGeom>
          <a:solidFill>
            <a:srgbClr val="B6C882"/>
          </a:solidFill>
          <a:ln w="15840">
            <a:solidFill>
              <a:srgbClr val="4E7F6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32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Domaine d’étude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Structure et propriétés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Eau et environnement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3029040" y="4514400"/>
            <a:ext cx="67435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Mots clés : Propriétés thermiques, mers, océans, climat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1665720" y="5410080"/>
            <a:ext cx="967320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Pratiquer une démarche expérimentale pour définir le coefficient de dilatation thermique de l’eau afin de l’appliquer dans la problématique de l’élévation du niveau des océans.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1818360" y="446400"/>
            <a:ext cx="8911440" cy="1280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4800" b="0" u="sng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Sujet élève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1814400" y="2324160"/>
            <a:ext cx="8915040" cy="3777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A53010"/>
              </a:buClr>
              <a:buFont typeface="Wingdings 3" charset="2"/>
              <a:buChar char=""/>
            </a:pPr>
            <a:r>
              <a:rPr lang="fr-FR" sz="2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Le réchauffement climatique entraînera une montée des eaux océaniques d’une part par la fonte des glaces terrestres mais surtout par la dilatation des océans. </a:t>
            </a:r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marL="343080" indent="-342720">
              <a:lnSpc>
                <a:spcPct val="100000"/>
              </a:lnSpc>
              <a:buClr>
                <a:srgbClr val="A53010"/>
              </a:buClr>
              <a:buFont typeface="Wingdings 3" charset="2"/>
              <a:buChar char=""/>
            </a:pPr>
            <a:r>
              <a:rPr lang="fr-FR" sz="2400" b="0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La bonne connaissance du comportement de l’eau face à une élévation de température permettra donc de prévoir les zones les plus vulnérables face a une élévation de l’eau.</a:t>
            </a:r>
            <a:endParaRPr lang="fr-FR" sz="1800" b="0" strike="noStrike" spc="-1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879560" y="444600"/>
            <a:ext cx="8953200" cy="2463480"/>
          </a:xfrm>
          <a:prstGeom prst="rect">
            <a:avLst/>
          </a:prstGeom>
          <a:noFill/>
          <a:ln w="15840">
            <a:solidFill>
              <a:srgbClr val="6AAC9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Document 1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: </a:t>
            </a: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Définition du coefficient de dilatation thermique </a:t>
            </a: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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On suppose que l’augmentation de volume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 est proportionnelle à la fois :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Au volume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À l’élévation de la température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On peut donc écrire :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 =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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.V.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 où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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est le coefficient de dilatation thermique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879560" y="3225960"/>
            <a:ext cx="8953200" cy="3390480"/>
          </a:xfrm>
          <a:prstGeom prst="rect">
            <a:avLst/>
          </a:prstGeom>
          <a:noFill/>
          <a:ln w="15840">
            <a:solidFill>
              <a:srgbClr val="6AAC9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Document 2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: </a:t>
            </a: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Exemple de montage permettant de mettre en évidence la dilatation des liquides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Image 5"/>
          <p:cNvPicPr/>
          <p:nvPr/>
        </p:nvPicPr>
        <p:blipFill>
          <a:blip r:embed="rId2"/>
          <a:stretch/>
        </p:blipFill>
        <p:spPr>
          <a:xfrm>
            <a:off x="5003640" y="3848040"/>
            <a:ext cx="2704680" cy="2666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2018160" y="488880"/>
            <a:ext cx="9459000" cy="177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Document 3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: </a:t>
            </a: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Données sur les océans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Masse volumique de l’eau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</a:t>
            </a:r>
            <a:r>
              <a:rPr lang="fr-FR" sz="1800" b="0" strike="noStrike" spc="-1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eau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= 1000kg.m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-3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L’ensemble des océans est modélisé par un parallélépipède de :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	- Surface S = 5,0.10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14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m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	- Hauteur moyenne h = 3,0km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4" name="Image 4"/>
          <p:cNvPicPr/>
          <p:nvPr/>
        </p:nvPicPr>
        <p:blipFill>
          <a:blip r:embed="rId2"/>
          <a:stretch/>
        </p:blipFill>
        <p:spPr>
          <a:xfrm>
            <a:off x="2751480" y="2826000"/>
            <a:ext cx="7171920" cy="338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1797120" y="520200"/>
            <a:ext cx="6226920" cy="255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Document 4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: </a:t>
            </a:r>
            <a:r>
              <a:rPr lang="fr-F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Matériel disponible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Tube à essai avec tube à dégagement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Bain thermostaté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Thermomètre électronique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Balance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Eprouvette graduée 10 ou 25 mL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Bécher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Crayon gras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2142000" y="248400"/>
            <a:ext cx="8911440" cy="1280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4800" b="0" u="sng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Travail demandé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2443680" y="1371600"/>
            <a:ext cx="8308080" cy="3341880"/>
          </a:xfrm>
          <a:prstGeom prst="roundRect">
            <a:avLst>
              <a:gd name="adj" fmla="val 16667"/>
            </a:avLst>
          </a:prstGeom>
          <a:solidFill>
            <a:srgbClr val="BFCE92"/>
          </a:solidFill>
          <a:ln w="15840">
            <a:solidFill>
              <a:srgbClr val="7A230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28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Questions préliminaires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Avec le matériel disponible, proposer un protocole permettant de visualiser la dilatation thermique de l’eau et d’en mesurer la variation de volume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V. On précisera les conditions expérimentales nécessaires à des mesures fiables.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Effectuer les mesures nécessaires permettant de déterminer le coefficient de dilatation thermique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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de l’eau et vérifier si cette valeur est en accord avec le document 3. On pourra élever la température d’une quarantaine de degrés.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1576440" y="4903200"/>
            <a:ext cx="10042200" cy="1717920"/>
          </a:xfrm>
          <a:prstGeom prst="roundRect">
            <a:avLst>
              <a:gd name="adj" fmla="val 16667"/>
            </a:avLst>
          </a:prstGeom>
          <a:solidFill>
            <a:srgbClr val="BFCE92"/>
          </a:solidFill>
          <a:ln w="15840">
            <a:solidFill>
              <a:srgbClr val="7A230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Estimer la hausse du niveau des océans due à la dilatation thermique dans l’hypothèse d’un réchauffement de 5,5°C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2301840" y="772560"/>
            <a:ext cx="7015320" cy="393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Résolutions des questions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Dans cet exercice l’élève à le choix entre :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	- Peser la masse d’eau à introduire dans le tube et se 	  rapporter à la masse volumique de l’eau pour 		  déterminer un volume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	- Mesurer directement le volume d’eau à introduire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2301840" y="835560"/>
            <a:ext cx="832392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Estimer la hausse du niveau des océans due à la dilatation thermique dans l’hypothèse d’un réchauffement de 5,5°C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2664360" y="2680200"/>
            <a:ext cx="5896080" cy="255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 =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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.V.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 = 1,5.10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-4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x (3,0.10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x 5,0.10</a:t>
            </a:r>
            <a:r>
              <a:rPr lang="fr-FR" sz="18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14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) x 5,5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V = 1</a:t>
            </a: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,24.10</a:t>
            </a:r>
            <a:r>
              <a:rPr lang="fr-FR" sz="1800" b="0" u="sng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15</a:t>
            </a:r>
            <a:r>
              <a:rPr lang="fr-FR" sz="18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m</a:t>
            </a:r>
            <a:r>
              <a:rPr lang="fr-FR" sz="1800" b="0" u="sng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Microsoft YaHei"/>
              </a:rPr>
              <a:t>En cas d’un réchauffement de 5,5°C, le niveau des océans devrait augmenter de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Microsoft YaHei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Microsoft YaHei"/>
              </a:rPr>
              <a:t>h =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  <a:ea typeface="Microsoft YaHei"/>
              </a:rPr>
              <a:t>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Microsoft YaHei"/>
              </a:rPr>
              <a:t>*h*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Microsoft YaHei"/>
              </a:rPr>
              <a:t>Soit 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 = 1,5.10</a:t>
            </a:r>
            <a:r>
              <a:rPr lang="fr-FR" sz="1800" b="0" strike="noStrike" spc="-1" baseline="101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-4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*3,0.10</a:t>
            </a:r>
            <a:r>
              <a:rPr lang="fr-FR" sz="1800" b="0" strike="noStrike" spc="-1" baseline="101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*5,5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ymbol"/>
              </a:rPr>
              <a:t></a:t>
            </a:r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 =  2,5 m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140</TotalTime>
  <Words>433</Words>
  <Application>Microsoft Office PowerPoint</Application>
  <PresentationFormat>Grand écran</PresentationFormat>
  <Paragraphs>69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Arial</vt:lpstr>
      <vt:lpstr>Century Gothic</vt:lpstr>
      <vt:lpstr>StarSymbol</vt:lpstr>
      <vt:lpstr>Symbol</vt:lpstr>
      <vt:lpstr>Times New Roman</vt:lpstr>
      <vt:lpstr>Wingdings</vt:lpstr>
      <vt:lpstr>Wingdings 3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Region Hauts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Résolution d’un problème à caractère scientifique</dc:title>
  <dc:creator>util</dc:creator>
  <cp:lastModifiedBy>Frédéric DUCROCQ</cp:lastModifiedBy>
  <cp:revision>18</cp:revision>
  <dcterms:created xsi:type="dcterms:W3CDTF">2019-01-29T09:55:40Z</dcterms:created>
  <dcterms:modified xsi:type="dcterms:W3CDTF">2019-06-23T14:16:47Z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Region Hauts de France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Grand écran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19</vt:i4>
  </property>
</Properties>
</file>